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A120E9D4-5BA2-4CB6-97E2-2E29997FF9F4}" type="datetimeFigureOut">
              <a:rPr lang="ko-KR" altLang="en-US" smtClean="0"/>
              <a:pPr>
                <a:defRPr/>
              </a:pPr>
              <a:t>2013-10-03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2B8EA057-CAD6-4019-8F61-2B9938E92521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직사각형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직사각형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F0FE08-1803-4B08-B9DB-10C684DC12BC}" type="datetimeFigureOut">
              <a:rPr lang="ko-KR" altLang="en-US" smtClean="0"/>
              <a:pPr>
                <a:defRPr/>
              </a:pPr>
              <a:t>2013-10-03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F3D09F-400E-48A2-81E5-192B55F213D0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2C0E47-1611-4B5F-9BC0-9A71ED4B1E59}" type="datetimeFigureOut">
              <a:rPr lang="ko-KR" altLang="en-US" smtClean="0"/>
              <a:pPr>
                <a:defRPr/>
              </a:pPr>
              <a:t>2013-10-03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76C04-B378-4091-86EC-ED16C7518FC9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이등변 삼각형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80C5B3-A749-4BB3-A05D-48C21DAE592B}" type="datetimeFigureOut">
              <a:rPr lang="ko-KR" altLang="en-US" smtClean="0"/>
              <a:pPr>
                <a:defRPr/>
              </a:pPr>
              <a:t>2013-10-03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1BBB3-A7B5-4166-8792-6D9D7E19CF15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951521F8-3A1D-45A7-B91E-0DC38B9FC4FD}" type="datetimeFigureOut">
              <a:rPr lang="ko-KR" altLang="en-US" smtClean="0"/>
              <a:pPr>
                <a:defRPr/>
              </a:pPr>
              <a:t>2013-10-03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FE181214-4C18-491A-AD29-51E1E9E7F3B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875C09-0A46-4938-897C-058A4467DF5E}" type="datetimeFigureOut">
              <a:rPr lang="ko-KR" altLang="en-US" smtClean="0"/>
              <a:pPr>
                <a:defRPr/>
              </a:pPr>
              <a:t>2013-10-03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B0DC9-9802-40AD-803B-60B2E5BB6AA5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3B4312-8762-40ED-9334-49E549070FB1}" type="datetimeFigureOut">
              <a:rPr lang="ko-KR" altLang="en-US" smtClean="0"/>
              <a:pPr>
                <a:defRPr/>
              </a:pPr>
              <a:t>2013-10-03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E7245E-4866-43D1-9216-8F15CA41156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8BC6BB-B7F0-47D3-8633-B69DDF8C04BA}" type="datetimeFigureOut">
              <a:rPr lang="ko-KR" altLang="en-US" smtClean="0"/>
              <a:pPr>
                <a:defRPr/>
              </a:pPr>
              <a:t>2013-10-03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208F8-5CC1-4F49-B370-BAC1200B970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F9EB88-EC8D-4CD1-9EDF-376D3CBBD652}" type="datetimeFigureOut">
              <a:rPr lang="ko-KR" altLang="en-US" smtClean="0"/>
              <a:pPr>
                <a:defRPr/>
              </a:pPr>
              <a:t>2013-10-03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0F94F9-4A71-44EC-97D6-C43106CA64A2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5" name="직선 연결선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9D59E5-2D94-4D17-A5E5-5482565041E9}" type="datetimeFigureOut">
              <a:rPr lang="ko-KR" altLang="en-US" smtClean="0"/>
              <a:pPr>
                <a:defRPr/>
              </a:pPr>
              <a:t>2013-10-03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3C2BC-3345-411F-A506-EEA4A333DE09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13CD77-D1C8-4DAF-84AF-BB1B512D197F}" type="datetimeFigureOut">
              <a:rPr lang="ko-KR" altLang="en-US" smtClean="0"/>
              <a:pPr>
                <a:defRPr/>
              </a:pPr>
              <a:t>2013-10-03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75A41-EB22-4022-8B0C-37EBBCDA2AC1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4F97B10-1A58-4173-BF3C-82F90F4BCD74}" type="datetimeFigureOut">
              <a:rPr lang="ko-KR" altLang="en-US" smtClean="0"/>
              <a:pPr>
                <a:defRPr/>
              </a:pPr>
              <a:t>2013-10-03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AA368DB-BB3B-4083-B5FE-25DBE4E2A78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28" name="직선 연결선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직선 연결선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이등변 삼각형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1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1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3.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시료</a:t>
            </a: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채취 및 처리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/>
        <p:txBody>
          <a:bodyPr rtlCol="0">
            <a:normAutofit lnSpcReduction="10000"/>
          </a:bodyPr>
          <a:lstStyle/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altLang="ko-KR" b="1" dirty="0" smtClean="0"/>
              <a:t>2-1. </a:t>
            </a:r>
            <a:r>
              <a:rPr lang="ko-KR" altLang="en-US" b="1" dirty="0" smtClean="0"/>
              <a:t>시료의 종류 및 고려사항 </a:t>
            </a:r>
            <a:endParaRPr lang="en-US" altLang="ko-KR" b="1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altLang="ko-KR" b="1" dirty="0" smtClean="0"/>
          </a:p>
          <a:p>
            <a:pPr marL="731520" lvl="1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u="sng" dirty="0" smtClean="0"/>
              <a:t>시료의 종류</a:t>
            </a:r>
            <a:r>
              <a:rPr lang="en-US" altLang="ko-KR" u="sng" dirty="0" smtClean="0"/>
              <a:t>:</a:t>
            </a:r>
            <a:endParaRPr lang="en-US" altLang="ko-KR" u="sng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dirty="0" smtClean="0"/>
              <a:t>성상에 따라</a:t>
            </a:r>
            <a:r>
              <a:rPr lang="en-US" altLang="ko-KR" dirty="0" smtClean="0"/>
              <a:t> </a:t>
            </a:r>
            <a:r>
              <a:rPr lang="en-US" altLang="ko-KR" dirty="0" smtClean="0"/>
              <a:t>; </a:t>
            </a:r>
            <a:r>
              <a:rPr lang="ko-KR" altLang="en-US" dirty="0" smtClean="0"/>
              <a:t>고체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액체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기체 시료</a:t>
            </a:r>
            <a:endParaRPr lang="en-US" altLang="ko-KR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dirty="0" smtClean="0"/>
              <a:t>대표성에 따라</a:t>
            </a:r>
            <a:r>
              <a:rPr lang="en-US" altLang="ko-KR" dirty="0" smtClean="0"/>
              <a:t>; </a:t>
            </a:r>
            <a:r>
              <a:rPr lang="ko-KR" altLang="en-US" dirty="0" smtClean="0"/>
              <a:t>전체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부분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혼합 시료</a:t>
            </a:r>
            <a:endParaRPr lang="en-US" altLang="ko-KR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dirty="0" smtClean="0"/>
              <a:t>대상의 명칭에 따라</a:t>
            </a:r>
            <a:r>
              <a:rPr lang="en-US" altLang="ko-KR" dirty="0" smtClean="0"/>
              <a:t>; </a:t>
            </a:r>
            <a:r>
              <a:rPr lang="ko-KR" altLang="en-US" dirty="0" smtClean="0"/>
              <a:t>암석</a:t>
            </a:r>
            <a:r>
              <a:rPr lang="en-US" altLang="ko-KR" dirty="0" smtClean="0"/>
              <a:t>, </a:t>
            </a:r>
            <a:r>
              <a:rPr lang="ko-KR" altLang="en-US" dirty="0" smtClean="0"/>
              <a:t>토양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하천수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지하수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석탄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식물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음식 시료 등</a:t>
            </a:r>
            <a:endParaRPr lang="en-US" altLang="ko-KR" u="sng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en-US" altLang="ko-KR" dirty="0" smtClean="0"/>
          </a:p>
          <a:p>
            <a:pPr marL="731520" lvl="1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u="sng" dirty="0" smtClean="0"/>
              <a:t>고려사항</a:t>
            </a:r>
            <a:r>
              <a:rPr lang="en-US" altLang="ko-KR" dirty="0" smtClean="0"/>
              <a:t>:</a:t>
            </a:r>
            <a:endParaRPr lang="en-US" altLang="ko-KR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altLang="ko-KR" dirty="0" smtClean="0"/>
              <a:t> </a:t>
            </a:r>
            <a:r>
              <a:rPr lang="ko-KR" altLang="en-US" dirty="0" smtClean="0"/>
              <a:t>시료의 </a:t>
            </a:r>
            <a:r>
              <a:rPr lang="ko-KR" altLang="en-US" dirty="0" smtClean="0">
                <a:solidFill>
                  <a:srgbClr val="FF0000"/>
                </a:solidFill>
              </a:rPr>
              <a:t>대표성</a:t>
            </a:r>
            <a:r>
              <a:rPr lang="ko-KR" altLang="en-US" dirty="0" smtClean="0"/>
              <a:t>을 최우선적으로 고려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dirty="0" smtClean="0"/>
              <a:t>그리고</a:t>
            </a:r>
            <a:endParaRPr lang="en-US" altLang="ko-KR" dirty="0" smtClean="0"/>
          </a:p>
          <a:p>
            <a:pPr marL="1400175" lvl="3" indent="-45720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ko-KR" altLang="en-US" dirty="0" smtClean="0"/>
              <a:t>시료 채취의 목적</a:t>
            </a:r>
            <a:endParaRPr lang="en-US" altLang="ko-KR" dirty="0" smtClean="0"/>
          </a:p>
          <a:p>
            <a:pPr marL="1400175" lvl="3" indent="-45720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ko-KR" altLang="en-US" dirty="0" smtClean="0"/>
              <a:t>분석 예산</a:t>
            </a:r>
            <a:r>
              <a:rPr lang="en-US" altLang="ko-KR" dirty="0" smtClean="0"/>
              <a:t> </a:t>
            </a:r>
            <a:endParaRPr lang="en-US" altLang="ko-KR" dirty="0" smtClean="0"/>
          </a:p>
          <a:p>
            <a:pPr marL="1400175" lvl="3" indent="-45720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ko-KR" altLang="en-US" dirty="0" smtClean="0"/>
              <a:t>시료의 종류</a:t>
            </a:r>
            <a:endParaRPr lang="en-US" altLang="ko-KR" dirty="0" smtClean="0"/>
          </a:p>
          <a:p>
            <a:pPr marL="731520" lvl="1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VAN_VE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0"/>
            <a:ext cx="4284662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7" descr="tools_vanveen_en_1622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860800"/>
            <a:ext cx="3048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9" descr="alpinevirbracore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475" y="2852738"/>
            <a:ext cx="2743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1" descr="K-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836613"/>
            <a:ext cx="25527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내용 개체 틀 4"/>
          <p:cNvSpPr>
            <a:spLocks noGrp="1"/>
          </p:cNvSpPr>
          <p:nvPr>
            <p:ph idx="4294967295"/>
          </p:nvPr>
        </p:nvSpPr>
        <p:spPr>
          <a:xfrm>
            <a:off x="0" y="1774825"/>
            <a:ext cx="8229600" cy="4625975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en-US" altLang="ko-KR" sz="2000" dirty="0" smtClean="0"/>
              <a:t>3-4-3. </a:t>
            </a:r>
            <a:r>
              <a:rPr lang="ko-KR" altLang="en-US" sz="2000" dirty="0" smtClean="0"/>
              <a:t>채취 계획</a:t>
            </a:r>
            <a:endParaRPr lang="en-US" altLang="ko-KR" sz="20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퇴적물의 분포에 따라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endParaRPr lang="en-US" altLang="ko-KR" sz="1800" dirty="0" smtClean="0"/>
          </a:p>
          <a:p>
            <a:pPr lvl="1">
              <a:lnSpc>
                <a:spcPct val="80000"/>
              </a:lnSpc>
            </a:pPr>
            <a:r>
              <a:rPr lang="en-US" altLang="ko-KR" sz="2000" dirty="0" smtClean="0"/>
              <a:t>3-3-4. </a:t>
            </a:r>
            <a:r>
              <a:rPr lang="ko-KR" altLang="en-US" sz="2000" dirty="0" smtClean="0"/>
              <a:t>처</a:t>
            </a:r>
            <a:r>
              <a:rPr lang="ko-KR" altLang="en-US" sz="2000" dirty="0"/>
              <a:t>리</a:t>
            </a:r>
            <a:endParaRPr lang="en-US" altLang="ko-KR" sz="20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토양 시료와 매우 </a:t>
            </a:r>
            <a:r>
              <a:rPr lang="ko-KR" altLang="en-US" sz="1800" dirty="0" err="1" smtClean="0"/>
              <a:t>비슷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입자 </a:t>
            </a:r>
            <a:r>
              <a:rPr lang="ko-KR" altLang="en-US" sz="1800" dirty="0" err="1" smtClean="0"/>
              <a:t>크기별</a:t>
            </a:r>
            <a:r>
              <a:rPr lang="ko-KR" altLang="en-US" sz="1800" dirty="0" smtClean="0"/>
              <a:t> 분리 </a:t>
            </a:r>
            <a:r>
              <a:rPr lang="en-US" altLang="ko-KR" sz="1800" dirty="0" smtClean="0"/>
              <a:t>(size fractionation)</a:t>
            </a:r>
            <a:endParaRPr lang="en-US" altLang="ko-KR" sz="1800" dirty="0" smtClean="0"/>
          </a:p>
        </p:txBody>
      </p:sp>
      <p:sp>
        <p:nvSpPr>
          <p:cNvPr id="4" name="제목 3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1" latinLnBrk="1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3.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시료 채취 및 처리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내용 개체 틀 4"/>
          <p:cNvSpPr>
            <a:spLocks noGrp="1"/>
          </p:cNvSpPr>
          <p:nvPr>
            <p:ph idx="4294967295"/>
          </p:nvPr>
        </p:nvSpPr>
        <p:spPr>
          <a:xfrm>
            <a:off x="0" y="1774825"/>
            <a:ext cx="8229600" cy="46259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ko-KR" sz="2200" b="1" dirty="0" smtClean="0"/>
              <a:t>3-5. </a:t>
            </a:r>
            <a:r>
              <a:rPr lang="ko-KR" altLang="en-US" sz="2200" b="1" dirty="0" smtClean="0"/>
              <a:t>암석 시료 채취 및 처리</a:t>
            </a:r>
            <a:endParaRPr lang="ko-KR" altLang="en-US" sz="2200" b="1" dirty="0" smtClean="0"/>
          </a:p>
          <a:p>
            <a:pPr lvl="1">
              <a:lnSpc>
                <a:spcPct val="80000"/>
              </a:lnSpc>
            </a:pPr>
            <a:r>
              <a:rPr lang="en-US" altLang="ko-KR" sz="2000" dirty="0" smtClean="0"/>
              <a:t>3-4-1. </a:t>
            </a:r>
            <a:r>
              <a:rPr lang="ko-KR" altLang="en-US" sz="2000" dirty="0" smtClean="0"/>
              <a:t>일반적인 고려 사항</a:t>
            </a:r>
            <a:endParaRPr lang="en-US" altLang="ko-KR" sz="20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암석의 종류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풍화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입자 크기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보통 입자크기의 </a:t>
            </a:r>
            <a:r>
              <a:rPr lang="en-US" altLang="ko-KR" sz="1800" dirty="0" smtClean="0"/>
              <a:t>60</a:t>
            </a:r>
            <a:r>
              <a:rPr lang="ko-KR" altLang="en-US" sz="1800" dirty="0" smtClean="0"/>
              <a:t>배 정도의 크기가 되도록 채취</a:t>
            </a:r>
            <a:endParaRPr lang="en-US" altLang="ko-KR" sz="1800" dirty="0" smtClean="0"/>
          </a:p>
          <a:p>
            <a:pPr marL="914400" lvl="2" indent="0">
              <a:lnSpc>
                <a:spcPct val="80000"/>
              </a:lnSpc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   </a:t>
            </a:r>
            <a:r>
              <a:rPr lang="en-US" altLang="ko-KR" sz="1800" dirty="0" smtClean="0"/>
              <a:t>ex</a:t>
            </a:r>
            <a:r>
              <a:rPr lang="en-US" altLang="ko-KR" sz="1800" dirty="0" smtClean="0"/>
              <a:t>) &lt;1/16cm </a:t>
            </a:r>
            <a:r>
              <a:rPr lang="en-US" altLang="ko-KR" sz="1800" dirty="0" smtClean="0">
                <a:sym typeface="Wingdings" pitchFamily="2" charset="2"/>
              </a:rPr>
              <a:t> 3*4*1 cm</a:t>
            </a:r>
            <a:r>
              <a:rPr lang="en-US" altLang="ko-KR" sz="1800" dirty="0" smtClean="0"/>
              <a:t> </a:t>
            </a:r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구조</a:t>
            </a:r>
            <a:r>
              <a:rPr lang="en-US" altLang="ko-KR" sz="1800" dirty="0" smtClean="0"/>
              <a:t>/</a:t>
            </a:r>
            <a:r>
              <a:rPr lang="ko-KR" altLang="en-US" sz="1800" dirty="0" smtClean="0"/>
              <a:t>조직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기타</a:t>
            </a:r>
            <a:endParaRPr lang="en-US" altLang="ko-KR" sz="1800" dirty="0" smtClean="0"/>
          </a:p>
          <a:p>
            <a:pPr lvl="1">
              <a:lnSpc>
                <a:spcPct val="80000"/>
              </a:lnSpc>
            </a:pPr>
            <a:r>
              <a:rPr lang="en-US" altLang="ko-KR" sz="2000" dirty="0" smtClean="0"/>
              <a:t>3-4-2. </a:t>
            </a:r>
            <a:r>
              <a:rPr lang="ko-KR" altLang="en-US" sz="2000" dirty="0" smtClean="0"/>
              <a:t>방법</a:t>
            </a:r>
            <a:endParaRPr lang="en-US" altLang="ko-KR" sz="2000" dirty="0" smtClean="0"/>
          </a:p>
          <a:p>
            <a:pPr marL="1143000" lvl="2">
              <a:lnSpc>
                <a:spcPct val="80000"/>
              </a:lnSpc>
            </a:pPr>
            <a:r>
              <a:rPr lang="en-US" altLang="ko-KR" sz="1800" dirty="0" smtClean="0"/>
              <a:t>Hammer</a:t>
            </a:r>
          </a:p>
          <a:p>
            <a:pPr marL="1143000" lvl="2">
              <a:lnSpc>
                <a:spcPct val="80000"/>
              </a:lnSpc>
            </a:pPr>
            <a:r>
              <a:rPr lang="en-US" altLang="ko-KR" sz="1800" dirty="0" smtClean="0"/>
              <a:t>Core sampler</a:t>
            </a:r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정</a:t>
            </a:r>
            <a:r>
              <a:rPr lang="en-US" altLang="ko-KR" sz="1800" dirty="0" smtClean="0"/>
              <a:t>(</a:t>
            </a:r>
            <a:r>
              <a:rPr lang="en-US" altLang="ko-KR" sz="1800" dirty="0" err="1" smtClean="0"/>
              <a:t>Chiesle</a:t>
            </a:r>
            <a:r>
              <a:rPr lang="en-US" altLang="ko-KR" sz="1800" smtClean="0"/>
              <a:t>?)</a:t>
            </a:r>
            <a:endParaRPr lang="en-US" altLang="ko-KR" sz="1800" dirty="0" smtClean="0"/>
          </a:p>
          <a:p>
            <a:pPr lvl="1">
              <a:lnSpc>
                <a:spcPct val="80000"/>
              </a:lnSpc>
            </a:pPr>
            <a:endParaRPr lang="en-US" altLang="ko-KR" sz="2000" i="1" dirty="0" smtClean="0"/>
          </a:p>
        </p:txBody>
      </p:sp>
      <p:sp>
        <p:nvSpPr>
          <p:cNvPr id="4" name="제목 3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1" latinLnBrk="1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3.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시료 채취 및 처리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3.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시료 채취 및 처리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/>
        <p:txBody>
          <a:bodyPr rtlCol="0">
            <a:normAutofit fontScale="77500" lnSpcReduction="20000"/>
          </a:bodyPr>
          <a:lstStyle/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altLang="ko-KR" b="1" dirty="0" smtClean="0"/>
              <a:t>2-2. </a:t>
            </a:r>
            <a:r>
              <a:rPr lang="ko-KR" altLang="en-US" b="1" dirty="0" err="1" smtClean="0"/>
              <a:t>물시료</a:t>
            </a:r>
            <a:r>
              <a:rPr lang="ko-KR" altLang="en-US" b="1" dirty="0" smtClean="0"/>
              <a:t> 채취 및 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전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처리</a:t>
            </a:r>
            <a:endParaRPr lang="en-US" altLang="ko-KR" b="1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altLang="ko-KR" b="1" dirty="0" smtClean="0"/>
          </a:p>
          <a:p>
            <a:pPr marL="731520" lvl="1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u="sng" dirty="0" err="1" smtClean="0"/>
              <a:t>물시료</a:t>
            </a:r>
            <a:r>
              <a:rPr lang="en-US" altLang="ko-KR" u="sng" dirty="0" smtClean="0"/>
              <a:t>?:</a:t>
            </a:r>
            <a:endParaRPr lang="en-US" altLang="ko-KR" u="sng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dirty="0" smtClean="0"/>
              <a:t>지표수</a:t>
            </a:r>
            <a:r>
              <a:rPr lang="en-US" altLang="ko-KR" dirty="0" smtClean="0"/>
              <a:t> (</a:t>
            </a:r>
            <a:r>
              <a:rPr lang="ko-KR" altLang="en-US" dirty="0" smtClean="0"/>
              <a:t>하천수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호수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샘물 등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dirty="0" smtClean="0"/>
              <a:t>지하수</a:t>
            </a:r>
            <a:endParaRPr lang="en-US" altLang="ko-KR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dirty="0" smtClean="0"/>
              <a:t>강수</a:t>
            </a:r>
            <a:r>
              <a:rPr lang="en-US" altLang="ko-KR" dirty="0" smtClean="0"/>
              <a:t> (</a:t>
            </a:r>
            <a:r>
              <a:rPr lang="ko-KR" altLang="en-US" dirty="0" smtClean="0"/>
              <a:t>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눈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안개 등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dirty="0" smtClean="0"/>
              <a:t>기타 </a:t>
            </a:r>
            <a:r>
              <a:rPr lang="en-US" altLang="ko-KR" dirty="0" smtClean="0"/>
              <a:t>(</a:t>
            </a:r>
            <a:r>
              <a:rPr lang="ko-KR" altLang="en-US" dirty="0" smtClean="0"/>
              <a:t>해수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열수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염수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공극수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결정수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흡착수</a:t>
            </a:r>
            <a:r>
              <a:rPr lang="en-US" altLang="ko-KR" dirty="0" smtClean="0"/>
              <a:t>…..)</a:t>
            </a:r>
            <a:endParaRPr lang="en-US" altLang="ko-KR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altLang="ko-KR" dirty="0" smtClean="0"/>
          </a:p>
          <a:p>
            <a:pPr marL="731520" lvl="1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dirty="0" err="1" smtClean="0"/>
              <a:t>물시료</a:t>
            </a:r>
            <a:r>
              <a:rPr lang="ko-KR" altLang="en-US" dirty="0" smtClean="0"/>
              <a:t> 채취할 때 고려할 사항</a:t>
            </a:r>
            <a:r>
              <a:rPr lang="en-US" altLang="ko-KR" dirty="0" smtClean="0"/>
              <a:t>;</a:t>
            </a:r>
            <a:endParaRPr lang="en-US" altLang="ko-KR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dirty="0" err="1" smtClean="0"/>
              <a:t>물시료의</a:t>
            </a:r>
            <a:r>
              <a:rPr lang="ko-KR" altLang="en-US" dirty="0" smtClean="0"/>
              <a:t> 가장 큰 특징은 온도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압력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생물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지질조건 등에 의해 쉽게 변하는 가변성이므로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물 시료를 채취할 때 이 점을 항상 충분히 염두에 두어야 한다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dirty="0" smtClean="0"/>
              <a:t>이에 더해</a:t>
            </a:r>
            <a:endParaRPr lang="en-US" altLang="ko-KR" dirty="0" smtClean="0"/>
          </a:p>
          <a:p>
            <a:pPr marL="1400175" lvl="3" indent="-45720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ko-KR" altLang="en-US" dirty="0" smtClean="0"/>
              <a:t>물의 종류</a:t>
            </a:r>
            <a:endParaRPr lang="en-US" altLang="ko-KR" dirty="0" smtClean="0"/>
          </a:p>
          <a:p>
            <a:pPr marL="1400175" lvl="3" indent="-45720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ko-KR" altLang="en-US" dirty="0" smtClean="0"/>
              <a:t>야외 측정 항목</a:t>
            </a:r>
            <a:endParaRPr lang="en-US" altLang="ko-KR" dirty="0" smtClean="0"/>
          </a:p>
          <a:p>
            <a:pPr marL="1400175" lvl="3" indent="-45720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ko-KR" altLang="en-US" dirty="0" smtClean="0"/>
              <a:t>전처리 종류</a:t>
            </a:r>
            <a:endParaRPr lang="en-US" altLang="ko-KR" dirty="0" smtClean="0"/>
          </a:p>
          <a:p>
            <a:pPr marL="1400175" lvl="3" indent="-45720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ko-KR" altLang="en-US" dirty="0" smtClean="0"/>
              <a:t>지질 및 수문학적 조건</a:t>
            </a:r>
            <a:endParaRPr lang="en-US" altLang="ko-KR" dirty="0" smtClean="0"/>
          </a:p>
          <a:p>
            <a:pPr marL="1400175" lvl="3" indent="-45720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ko-KR" altLang="en-US" dirty="0" smtClean="0"/>
              <a:t>시공간적 변화</a:t>
            </a:r>
            <a:endParaRPr lang="en-US" altLang="ko-KR" dirty="0" smtClean="0"/>
          </a:p>
          <a:p>
            <a:pPr marL="1400175" lvl="3" indent="-45720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ko-KR" altLang="en-US" dirty="0" smtClean="0"/>
              <a:t>기타</a:t>
            </a:r>
            <a:endParaRPr lang="en-US" altLang="ko-KR" dirty="0" smtClean="0"/>
          </a:p>
          <a:p>
            <a:pPr marL="731520" lvl="2" indent="0">
              <a:buNone/>
              <a:defRPr/>
            </a:pPr>
            <a:r>
              <a:rPr lang="en-US" altLang="ko-KR" dirty="0" smtClean="0"/>
              <a:t>	</a:t>
            </a:r>
            <a:r>
              <a:rPr lang="ko-KR" altLang="en-US" dirty="0" smtClean="0"/>
              <a:t>등을 고려한다</a:t>
            </a:r>
            <a:r>
              <a:rPr lang="en-US" altLang="ko-KR" dirty="0" smtClean="0"/>
              <a:t>.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3.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시료 채취 및 처리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>
          <a:xfrm>
            <a:off x="457200" y="1774825"/>
            <a:ext cx="2890838" cy="1582738"/>
          </a:xfrm>
        </p:spPr>
        <p:txBody>
          <a:bodyPr rtlCol="0">
            <a:normAutofit fontScale="77500" lnSpcReduction="20000"/>
          </a:bodyPr>
          <a:lstStyle/>
          <a:p>
            <a:pPr marL="731520" lvl="1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u="sng" dirty="0" smtClean="0"/>
              <a:t>방법</a:t>
            </a:r>
            <a:r>
              <a:rPr lang="en-US" altLang="ko-KR" u="sng" dirty="0" smtClean="0"/>
              <a:t>:</a:t>
            </a:r>
            <a:endParaRPr lang="en-US" altLang="ko-KR" u="sng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dirty="0" smtClean="0"/>
              <a:t>뜨기</a:t>
            </a:r>
            <a:r>
              <a:rPr lang="en-US" altLang="ko-KR" dirty="0" smtClean="0"/>
              <a:t>(Scooping)</a:t>
            </a:r>
            <a:endParaRPr lang="en-US" altLang="ko-KR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dirty="0" err="1" smtClean="0"/>
              <a:t>그랩</a:t>
            </a:r>
            <a:r>
              <a:rPr lang="ko-KR" altLang="en-US" dirty="0" smtClean="0"/>
              <a:t> 시료채취</a:t>
            </a:r>
            <a:r>
              <a:rPr lang="en-US" altLang="ko-KR" dirty="0" smtClean="0"/>
              <a:t>(Grab sampling)</a:t>
            </a:r>
            <a:endParaRPr lang="en-US" altLang="ko-KR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altLang="ko-KR" dirty="0" err="1" smtClean="0"/>
              <a:t>Bailor</a:t>
            </a:r>
            <a:r>
              <a:rPr lang="en-US" altLang="ko-KR" dirty="0" smtClean="0"/>
              <a:t> / Bomb</a:t>
            </a:r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altLang="ko-KR" dirty="0" smtClean="0"/>
              <a:t>Pumping</a:t>
            </a:r>
          </a:p>
          <a:p>
            <a:pPr marL="996633" lvl="2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altLang="ko-KR" dirty="0" smtClean="0"/>
          </a:p>
          <a:p>
            <a:pPr marL="731520" lvl="1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en-US" altLang="ko-KR" dirty="0" smtClean="0"/>
          </a:p>
        </p:txBody>
      </p:sp>
      <p:pic>
        <p:nvPicPr>
          <p:cNvPr id="10244" name="Picture 2" descr="http://www.korearth.net/lecture/geochem/gchem_anal/ch03/w_sco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1773238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http://www.korearth.net/lecture/geochem/gchem_anal/ch03/bailer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2997200"/>
            <a:ext cx="1820862" cy="369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8" descr="http://www.korearth.net/lecture/geochem/gchem_anal/ch03/w_bomb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3573463"/>
            <a:ext cx="22193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10" descr="http://www.korearth.net/lecture/geochem/gchem_anal/ch03/s_pump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3716338"/>
            <a:ext cx="287655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4" descr="http://www.korearth.net/lecture/geochem/gchem_anal/ch03/w_gra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9338" y="1844675"/>
            <a:ext cx="2376487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3.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시료 채취 및 처리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>
          <a:xfrm>
            <a:off x="457200" y="1774825"/>
            <a:ext cx="8229600" cy="2014538"/>
          </a:xfrm>
        </p:spPr>
        <p:txBody>
          <a:bodyPr rtlCol="0">
            <a:normAutofit fontScale="92500" lnSpcReduction="10000"/>
          </a:bodyPr>
          <a:lstStyle/>
          <a:p>
            <a:pPr marL="731520" lvl="1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altLang="ko-KR" u="sng" dirty="0" smtClean="0"/>
              <a:t>(</a:t>
            </a:r>
            <a:r>
              <a:rPr lang="ko-KR" altLang="en-US" u="sng" dirty="0" smtClean="0"/>
              <a:t>전</a:t>
            </a:r>
            <a:r>
              <a:rPr lang="en-US" altLang="ko-KR" u="sng" dirty="0" smtClean="0"/>
              <a:t>)</a:t>
            </a:r>
            <a:r>
              <a:rPr lang="ko-KR" altLang="en-US" u="sng" dirty="0" smtClean="0"/>
              <a:t>처리</a:t>
            </a:r>
            <a:r>
              <a:rPr lang="en-US" altLang="ko-KR" u="sng" dirty="0" smtClean="0"/>
              <a:t>:</a:t>
            </a:r>
            <a:endParaRPr lang="en-US" altLang="ko-KR" u="sng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b="1" dirty="0" smtClean="0"/>
              <a:t>여과</a:t>
            </a:r>
            <a:r>
              <a:rPr lang="en-US" altLang="ko-KR" b="1" dirty="0" smtClean="0"/>
              <a:t>(Filtration)</a:t>
            </a:r>
            <a:r>
              <a:rPr lang="en-US" altLang="ko-KR" dirty="0" smtClean="0"/>
              <a:t>; </a:t>
            </a:r>
            <a:r>
              <a:rPr lang="ko-KR" altLang="en-US" dirty="0" smtClean="0"/>
              <a:t>부유물 제거</a:t>
            </a:r>
            <a:r>
              <a:rPr lang="en-US" altLang="ko-KR" dirty="0" smtClean="0"/>
              <a:t>, 0.1</a:t>
            </a:r>
            <a:r>
              <a:rPr lang="en-US" altLang="ko-KR" dirty="0" smtClean="0"/>
              <a:t>, 0.2 or 0.45 </a:t>
            </a:r>
            <a:r>
              <a:rPr lang="en-US" altLang="ko-KR" dirty="0" smtClean="0">
                <a:latin typeface="Symbol" pitchFamily="18" charset="2"/>
              </a:rPr>
              <a:t>m</a:t>
            </a:r>
            <a:r>
              <a:rPr lang="en-US" altLang="ko-KR" dirty="0" smtClean="0"/>
              <a:t>m </a:t>
            </a:r>
            <a:r>
              <a:rPr lang="ko-KR" altLang="en-US" dirty="0" err="1" smtClean="0"/>
              <a:t>공극</a:t>
            </a:r>
            <a:r>
              <a:rPr lang="ko-KR" altLang="en-US" dirty="0" smtClean="0"/>
              <a:t> 여과지 사용</a:t>
            </a:r>
            <a:endParaRPr lang="en-US" altLang="ko-KR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b="1" dirty="0" err="1" smtClean="0"/>
              <a:t>산처리</a:t>
            </a:r>
            <a:r>
              <a:rPr lang="en-US" altLang="ko-KR" b="1" dirty="0" smtClean="0"/>
              <a:t>(Acidification)</a:t>
            </a:r>
            <a:r>
              <a:rPr lang="en-US" altLang="ko-KR" dirty="0" smtClean="0"/>
              <a:t>; </a:t>
            </a:r>
            <a:r>
              <a:rPr lang="ko-KR" altLang="en-US" dirty="0" err="1" smtClean="0"/>
              <a:t>용존</a:t>
            </a:r>
            <a:r>
              <a:rPr lang="ko-KR" altLang="en-US" dirty="0" smtClean="0"/>
              <a:t> 성분의 침전 및 흡착 예방</a:t>
            </a:r>
            <a:r>
              <a:rPr lang="en-US" altLang="ko-KR" dirty="0" smtClean="0"/>
              <a:t>, </a:t>
            </a:r>
            <a:r>
              <a:rPr lang="ko-KR" altLang="en-US" dirty="0" smtClean="0"/>
              <a:t>흔히 </a:t>
            </a:r>
            <a:r>
              <a:rPr lang="en-US" altLang="ko-KR" dirty="0" smtClean="0"/>
              <a:t>HNO3</a:t>
            </a:r>
            <a:r>
              <a:rPr lang="ko-KR" altLang="en-US" dirty="0" smtClean="0"/>
              <a:t>로 하나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경우에 따라 다른 산을 이용할 수도 있음</a:t>
            </a:r>
            <a:endParaRPr lang="en-US" altLang="ko-KR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b="1" dirty="0" smtClean="0"/>
              <a:t>살균</a:t>
            </a:r>
            <a:r>
              <a:rPr lang="en-US" altLang="ko-KR" b="1" dirty="0" smtClean="0"/>
              <a:t>(Sterilization</a:t>
            </a:r>
            <a:r>
              <a:rPr lang="en-US" altLang="ko-KR" dirty="0" smtClean="0"/>
              <a:t>;) </a:t>
            </a:r>
            <a:r>
              <a:rPr lang="ko-KR" altLang="en-US" dirty="0" smtClean="0"/>
              <a:t>미생물 살균</a:t>
            </a:r>
            <a:r>
              <a:rPr lang="en-US" altLang="ko-KR" dirty="0" smtClean="0"/>
              <a:t>, HgCl2</a:t>
            </a:r>
            <a:r>
              <a:rPr lang="ko-KR" altLang="en-US" dirty="0" smtClean="0"/>
              <a:t>와 같은 살균제 이용</a:t>
            </a:r>
            <a:endParaRPr lang="en-US" altLang="ko-KR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ko-KR" altLang="en-US" b="1" dirty="0" smtClean="0"/>
              <a:t>냉장보관</a:t>
            </a:r>
            <a:r>
              <a:rPr lang="en-US" altLang="ko-KR" b="1" dirty="0" smtClean="0"/>
              <a:t>(Refrigeration)</a:t>
            </a:r>
            <a:r>
              <a:rPr lang="en-US" altLang="ko-KR" dirty="0" smtClean="0"/>
              <a:t>; </a:t>
            </a:r>
            <a:r>
              <a:rPr lang="ko-KR" altLang="en-US" dirty="0" smtClean="0"/>
              <a:t>미생물 활동 억제 </a:t>
            </a:r>
            <a:r>
              <a:rPr lang="en-US" altLang="ko-KR" dirty="0" smtClean="0"/>
              <a:t>(4</a:t>
            </a:r>
            <a:r>
              <a:rPr lang="ko-KR" altLang="en-US" baseline="30000" dirty="0" err="1" smtClean="0"/>
              <a:t>ㅇ</a:t>
            </a:r>
            <a:r>
              <a:rPr lang="en-US" altLang="ko-KR" dirty="0" smtClean="0"/>
              <a:t>C)</a:t>
            </a:r>
            <a:endParaRPr lang="en-US" altLang="ko-KR" dirty="0" smtClean="0"/>
          </a:p>
          <a:p>
            <a:pPr marL="996633" lvl="2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altLang="ko-KR" dirty="0" smtClean="0"/>
          </a:p>
        </p:txBody>
      </p:sp>
      <p:pic>
        <p:nvPicPr>
          <p:cNvPr id="11268" name="Picture 2" descr="http://www.korearth.net/lecture/geochem/gchem_anal/ch03/filter_ap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3716338"/>
            <a:ext cx="3017838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 descr="http://www.korearth.net/lecture/geochem/gchem_anal/ch03/hand_va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860800"/>
            <a:ext cx="39147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3.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시료 채취 및 처리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2290" name="내용 개체 틀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ko-KR" sz="2200" b="1" dirty="0" smtClean="0"/>
              <a:t>3-3. </a:t>
            </a:r>
            <a:r>
              <a:rPr lang="ko-KR" altLang="en-US" sz="2200" b="1" dirty="0" smtClean="0"/>
              <a:t>토양 시료 채취 및 처리</a:t>
            </a:r>
            <a:endParaRPr lang="ko-KR" altLang="en-US" sz="2200" b="1" dirty="0" smtClean="0"/>
          </a:p>
          <a:p>
            <a:pPr lvl="1">
              <a:lnSpc>
                <a:spcPct val="80000"/>
              </a:lnSpc>
            </a:pPr>
            <a:r>
              <a:rPr lang="en-US" altLang="ko-KR" sz="2000" dirty="0" smtClean="0"/>
              <a:t>3-3-1. </a:t>
            </a:r>
            <a:r>
              <a:rPr lang="ko-KR" altLang="en-US" sz="2000" dirty="0" smtClean="0"/>
              <a:t>일반적인 고려 사항</a:t>
            </a:r>
            <a:endParaRPr lang="en-US" altLang="ko-KR" sz="20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토양의 종류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토양 </a:t>
            </a:r>
            <a:r>
              <a:rPr lang="ko-KR" altLang="en-US" sz="1800" dirty="0" err="1" smtClean="0"/>
              <a:t>층준의</a:t>
            </a:r>
            <a:r>
              <a:rPr lang="ko-KR" altLang="en-US" sz="1800" dirty="0" smtClean="0"/>
              <a:t> 발달 여부</a:t>
            </a:r>
            <a:r>
              <a:rPr lang="en-US" altLang="ko-KR" sz="1800" dirty="0"/>
              <a:t> (soil profile)</a:t>
            </a:r>
            <a:r>
              <a:rPr lang="ko-KR" altLang="en-US" sz="1800" dirty="0" smtClean="0"/>
              <a:t> 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모암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및 지역 지질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식생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토지 사용 현황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기</a:t>
            </a:r>
            <a:r>
              <a:rPr lang="ko-KR" altLang="en-US" sz="1800" dirty="0"/>
              <a:t>타</a:t>
            </a:r>
            <a:endParaRPr lang="en-US" altLang="ko-KR" sz="1800" dirty="0" smtClean="0"/>
          </a:p>
          <a:p>
            <a:pPr lvl="1">
              <a:lnSpc>
                <a:spcPct val="80000"/>
              </a:lnSpc>
            </a:pPr>
            <a:r>
              <a:rPr lang="en-US" altLang="ko-KR" sz="2000" dirty="0" smtClean="0"/>
              <a:t>3-3-2. </a:t>
            </a:r>
            <a:r>
              <a:rPr lang="ko-KR" altLang="en-US" sz="2000" dirty="0" smtClean="0"/>
              <a:t>채취 방법</a:t>
            </a:r>
            <a:endParaRPr lang="en-US" altLang="ko-KR" sz="20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삽</a:t>
            </a:r>
            <a:r>
              <a:rPr lang="en-US" altLang="ko-KR" sz="1800" dirty="0" smtClean="0"/>
              <a:t>(Shovels)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토양 코어 채취기</a:t>
            </a:r>
            <a:r>
              <a:rPr lang="en-US" altLang="ko-KR" sz="1800" dirty="0" smtClean="0"/>
              <a:t>(Soil </a:t>
            </a:r>
            <a:r>
              <a:rPr lang="en-US" altLang="ko-KR" sz="1800" dirty="0" smtClean="0"/>
              <a:t>core </a:t>
            </a:r>
            <a:r>
              <a:rPr lang="en-US" altLang="ko-KR" sz="1800" dirty="0" smtClean="0"/>
              <a:t>sampler)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en-US" altLang="ko-KR" sz="1800" dirty="0" smtClean="0"/>
              <a:t>Auger</a:t>
            </a:r>
          </a:p>
          <a:p>
            <a:pPr marL="1143000" lvl="2">
              <a:lnSpc>
                <a:spcPct val="80000"/>
              </a:lnSpc>
            </a:pPr>
            <a:r>
              <a:rPr lang="ko-KR" altLang="en-US" sz="1800" dirty="0" err="1" smtClean="0"/>
              <a:t>토양수</a:t>
            </a:r>
            <a:r>
              <a:rPr lang="ko-KR" altLang="en-US" sz="1800" dirty="0" smtClean="0"/>
              <a:t> 채취기</a:t>
            </a:r>
            <a:r>
              <a:rPr lang="en-US" altLang="ko-KR" sz="1800" dirty="0" smtClean="0"/>
              <a:t>(Soil </a:t>
            </a:r>
            <a:r>
              <a:rPr lang="en-US" altLang="ko-KR" sz="1800" dirty="0" smtClean="0"/>
              <a:t>moisture </a:t>
            </a:r>
            <a:r>
              <a:rPr lang="en-US" altLang="ko-KR" sz="1800" dirty="0" smtClean="0"/>
              <a:t>sampler)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기타 목적에 맞게 특수 제작</a:t>
            </a:r>
            <a:endParaRPr lang="en-US" altLang="ko-KR" sz="20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hand1_l-soil-sampling-auger-water-lev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0350"/>
            <a:ext cx="428625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6" descr="10_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000500"/>
            <a:ext cx="1905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8" descr="23_Soil-Sampling_3c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5" y="404813"/>
            <a:ext cx="44291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0" descr="VL_sampl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275" y="3408363"/>
            <a:ext cx="5087938" cy="344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내용 개체 틀 4"/>
          <p:cNvSpPr>
            <a:spLocks noGrp="1"/>
          </p:cNvSpPr>
          <p:nvPr>
            <p:ph idx="4294967295"/>
          </p:nvPr>
        </p:nvSpPr>
        <p:spPr>
          <a:xfrm>
            <a:off x="0" y="1774825"/>
            <a:ext cx="8229600" cy="4625975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en-US" altLang="ko-KR" sz="2000" dirty="0" smtClean="0"/>
              <a:t>3-3-3. </a:t>
            </a:r>
            <a:r>
              <a:rPr lang="ko-KR" altLang="en-US" sz="2000" dirty="0" smtClean="0"/>
              <a:t>시료 채취 계획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디자인</a:t>
            </a:r>
            <a:r>
              <a:rPr lang="en-US" altLang="ko-KR" sz="2000" dirty="0" smtClean="0"/>
              <a:t>)</a:t>
            </a:r>
            <a:endParaRPr lang="en-US" altLang="ko-KR" sz="20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err="1" smtClean="0"/>
              <a:t>격자법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en-US" altLang="ko-KR" sz="1800" dirty="0" smtClean="0"/>
              <a:t>Barbell cluster</a:t>
            </a:r>
          </a:p>
          <a:p>
            <a:pPr marL="1143000" lvl="2">
              <a:lnSpc>
                <a:spcPct val="80000"/>
              </a:lnSpc>
            </a:pPr>
            <a:r>
              <a:rPr lang="en-US" altLang="ko-KR" sz="1800" dirty="0" smtClean="0"/>
              <a:t>Nested Cell</a:t>
            </a:r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계층적</a:t>
            </a:r>
            <a:r>
              <a:rPr lang="en-US" altLang="ko-KR" sz="1800" dirty="0" smtClean="0"/>
              <a:t>(Stratified) </a:t>
            </a:r>
            <a:r>
              <a:rPr lang="en-US" altLang="ko-KR" sz="1800" dirty="0" smtClean="0"/>
              <a:t>vs. </a:t>
            </a:r>
            <a:r>
              <a:rPr lang="ko-KR" altLang="en-US" sz="1800" dirty="0" smtClean="0"/>
              <a:t>비계층적</a:t>
            </a:r>
            <a:r>
              <a:rPr lang="en-US" altLang="ko-KR" sz="1800" dirty="0" smtClean="0"/>
              <a:t>(</a:t>
            </a:r>
            <a:r>
              <a:rPr lang="en-US" altLang="ko-KR" sz="1800" dirty="0" err="1" smtClean="0"/>
              <a:t>unstratified</a:t>
            </a:r>
            <a:r>
              <a:rPr lang="en-US" altLang="ko-KR" sz="1800" dirty="0" smtClean="0"/>
              <a:t>) </a:t>
            </a:r>
            <a:r>
              <a:rPr lang="ko-KR" altLang="en-US" sz="1800" dirty="0" smtClean="0"/>
              <a:t>방법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endParaRPr lang="en-US" altLang="ko-KR" sz="1800" dirty="0" smtClean="0"/>
          </a:p>
          <a:p>
            <a:pPr lvl="1">
              <a:lnSpc>
                <a:spcPct val="80000"/>
              </a:lnSpc>
            </a:pPr>
            <a:r>
              <a:rPr lang="en-US" altLang="ko-KR" sz="2000" dirty="0" smtClean="0"/>
              <a:t>3-3-4. </a:t>
            </a:r>
            <a:r>
              <a:rPr lang="ko-KR" altLang="en-US" sz="2000" dirty="0" smtClean="0"/>
              <a:t>토양 시료의 처리</a:t>
            </a:r>
            <a:endParaRPr lang="en-US" altLang="ko-KR" sz="20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건조</a:t>
            </a:r>
            <a:r>
              <a:rPr lang="en-US" altLang="ko-KR" sz="1800" dirty="0" smtClean="0"/>
              <a:t>(Drying)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채질</a:t>
            </a:r>
            <a:r>
              <a:rPr lang="en-US" altLang="ko-KR" sz="1800" dirty="0" smtClean="0"/>
              <a:t>(Sieving)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유기물 제거</a:t>
            </a:r>
            <a:r>
              <a:rPr lang="en-US" altLang="ko-KR" sz="1800" dirty="0" smtClean="0"/>
              <a:t>(Removal </a:t>
            </a:r>
            <a:r>
              <a:rPr lang="en-US" altLang="ko-KR" sz="1800" dirty="0" smtClean="0"/>
              <a:t>of </a:t>
            </a:r>
            <a:r>
              <a:rPr lang="en-US" altLang="ko-KR" sz="1800" dirty="0" smtClean="0"/>
              <a:t>organics)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분쇄</a:t>
            </a:r>
            <a:r>
              <a:rPr lang="en-US" altLang="ko-KR" sz="1800" dirty="0" smtClean="0"/>
              <a:t>(Grinding)</a:t>
            </a:r>
            <a:endParaRPr lang="en-US" altLang="ko-KR" sz="1800" dirty="0" smtClean="0"/>
          </a:p>
        </p:txBody>
      </p:sp>
      <p:sp>
        <p:nvSpPr>
          <p:cNvPr id="4" name="제목 3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1" latinLnBrk="1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3.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시료 채취 및 처리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image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989138"/>
            <a:ext cx="3744912" cy="304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6" descr="mt89illus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2060575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3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1" latinLnBrk="1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3.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시료 채취 및 처리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내용 개체 틀 4"/>
          <p:cNvSpPr>
            <a:spLocks noGrp="1"/>
          </p:cNvSpPr>
          <p:nvPr>
            <p:ph idx="4294967295"/>
          </p:nvPr>
        </p:nvSpPr>
        <p:spPr>
          <a:xfrm>
            <a:off x="0" y="1774825"/>
            <a:ext cx="8229600" cy="46259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ko-KR" sz="2200" b="1" dirty="0" smtClean="0"/>
              <a:t>3-4. </a:t>
            </a:r>
            <a:r>
              <a:rPr lang="ko-KR" altLang="en-US" sz="2200" b="1" dirty="0" smtClean="0"/>
              <a:t>퇴적물 시료 채취 및 처리</a:t>
            </a:r>
            <a:endParaRPr lang="ko-KR" altLang="en-US" sz="2200" b="1" dirty="0" smtClean="0"/>
          </a:p>
          <a:p>
            <a:pPr lvl="1">
              <a:lnSpc>
                <a:spcPct val="80000"/>
              </a:lnSpc>
            </a:pPr>
            <a:r>
              <a:rPr lang="en-US" altLang="ko-KR" sz="2000" dirty="0" smtClean="0"/>
              <a:t>3-4-1. </a:t>
            </a:r>
            <a:r>
              <a:rPr lang="ko-KR" altLang="en-US" sz="2000" dirty="0" smtClean="0"/>
              <a:t>일반적인 고려 사항</a:t>
            </a:r>
            <a:endParaRPr lang="en-US" altLang="ko-KR" sz="20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공간적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수평적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 변화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수직적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깊이에 따른</a:t>
            </a:r>
            <a:r>
              <a:rPr lang="en-US" altLang="ko-KR" sz="1800" dirty="0" smtClean="0"/>
              <a:t>) </a:t>
            </a:r>
            <a:r>
              <a:rPr lang="ko-KR" altLang="en-US" sz="1800" dirty="0" smtClean="0"/>
              <a:t>변화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입도 분포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시간에 따른 변화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퇴적 기구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시료 채취시의 교란</a:t>
            </a:r>
            <a:endParaRPr lang="en-US" altLang="ko-KR" sz="1800" dirty="0" smtClean="0"/>
          </a:p>
          <a:p>
            <a:pPr marL="1143000" lvl="2">
              <a:lnSpc>
                <a:spcPct val="80000"/>
              </a:lnSpc>
            </a:pPr>
            <a:r>
              <a:rPr lang="ko-KR" altLang="en-US" sz="1800" dirty="0" smtClean="0"/>
              <a:t>모암</a:t>
            </a:r>
            <a:endParaRPr lang="en-US" altLang="ko-KR" sz="1800" dirty="0" smtClean="0"/>
          </a:p>
          <a:p>
            <a:pPr lvl="1">
              <a:lnSpc>
                <a:spcPct val="80000"/>
              </a:lnSpc>
            </a:pPr>
            <a:r>
              <a:rPr lang="en-US" altLang="ko-KR" sz="2000" dirty="0" smtClean="0"/>
              <a:t>3-4-2. </a:t>
            </a:r>
            <a:r>
              <a:rPr lang="ko-KR" altLang="en-US" sz="2000" dirty="0" smtClean="0"/>
              <a:t>채취 방법</a:t>
            </a:r>
            <a:endParaRPr lang="en-US" altLang="ko-KR" sz="2000" dirty="0" smtClean="0"/>
          </a:p>
          <a:p>
            <a:pPr marL="1143000" lvl="2">
              <a:lnSpc>
                <a:spcPct val="80000"/>
              </a:lnSpc>
            </a:pPr>
            <a:r>
              <a:rPr lang="en-US" altLang="ko-KR" sz="1800" dirty="0" smtClean="0"/>
              <a:t>Grab</a:t>
            </a:r>
          </a:p>
          <a:p>
            <a:pPr marL="1143000" lvl="2">
              <a:lnSpc>
                <a:spcPct val="80000"/>
              </a:lnSpc>
            </a:pPr>
            <a:r>
              <a:rPr lang="en-US" altLang="ko-KR" sz="1800" dirty="0" smtClean="0"/>
              <a:t>Core sampler</a:t>
            </a:r>
          </a:p>
          <a:p>
            <a:pPr marL="1143000" lvl="2">
              <a:lnSpc>
                <a:spcPct val="80000"/>
              </a:lnSpc>
            </a:pPr>
            <a:r>
              <a:rPr lang="en-US" altLang="ko-KR" sz="1800" dirty="0" smtClean="0"/>
              <a:t>Customized personalized devices</a:t>
            </a:r>
          </a:p>
          <a:p>
            <a:pPr lvl="1">
              <a:lnSpc>
                <a:spcPct val="80000"/>
              </a:lnSpc>
            </a:pPr>
            <a:endParaRPr lang="en-US" altLang="ko-KR" sz="2000" i="1" dirty="0" smtClean="0"/>
          </a:p>
        </p:txBody>
      </p:sp>
      <p:sp>
        <p:nvSpPr>
          <p:cNvPr id="4" name="제목 3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1" latinLnBrk="1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3.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시료 채취 및 처리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원본">
  <a:themeElements>
    <a:clrScheme name="원본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원본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원본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537</TotalTime>
  <Words>544</Words>
  <Application>Microsoft Office PowerPoint</Application>
  <PresentationFormat>화면 슬라이드 쇼(4:3)</PresentationFormat>
  <Paragraphs>107</Paragraphs>
  <Slides>12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원본</vt:lpstr>
      <vt:lpstr>Ch. 3. 시료 채취 및 처리</vt:lpstr>
      <vt:lpstr>Ch. 3. 시료 채취 및 처리</vt:lpstr>
      <vt:lpstr>Ch. 3. 시료 채취 및 처리</vt:lpstr>
      <vt:lpstr>Ch. 3. 시료 채취 및 처리</vt:lpstr>
      <vt:lpstr>Ch. 3. 시료 채취 및 처리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2. BASICS of GEOCHEMICAL ANALYSIS</dc:title>
  <dc:creator>user</dc:creator>
  <cp:lastModifiedBy>jyy</cp:lastModifiedBy>
  <cp:revision>37</cp:revision>
  <dcterms:created xsi:type="dcterms:W3CDTF">2011-09-04T11:44:53Z</dcterms:created>
  <dcterms:modified xsi:type="dcterms:W3CDTF">2013-10-03T09:48:38Z</dcterms:modified>
</cp:coreProperties>
</file>